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Trirong"/>
      <p:regular r:id="rId54"/>
      <p:bold r:id="rId55"/>
      <p:italic r:id="rId56"/>
      <p:boldItalic r:id="rId57"/>
    </p:embeddedFont>
    <p:embeddedFont>
      <p:font typeface="Trirong SemiBold"/>
      <p:regular r:id="rId58"/>
      <p:bold r:id="rId59"/>
      <p:italic r:id="rId60"/>
      <p:boldItalic r:id="rId61"/>
    </p:embeddedFont>
    <p:embeddedFont>
      <p:font typeface="Prompt SemiBold"/>
      <p:regular r:id="rId62"/>
      <p:bold r:id="rId63"/>
      <p:italic r:id="rId64"/>
      <p:boldItalic r:id="rId65"/>
    </p:embeddedFont>
    <p:embeddedFont>
      <p:font typeface="Prompt"/>
      <p:regular r:id="rId66"/>
      <p:bold r:id="rId67"/>
      <p:italic r:id="rId68"/>
      <p:boldItalic r:id="rId69"/>
    </p:embeddedFont>
    <p:embeddedFont>
      <p:font typeface="Roboto Mon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556">
          <p15:clr>
            <a:srgbClr val="9AA0A6"/>
          </p15:clr>
        </p15:guide>
        <p15:guide id="4" orient="horz" pos="4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56"/>
        <p:guide pos="46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boldItalic.fntdata"/><Relationship Id="rId72" Type="http://schemas.openxmlformats.org/officeDocument/2006/relationships/font" Target="fonts/RobotoMon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.fntdata"/><Relationship Id="rId70" Type="http://schemas.openxmlformats.org/officeDocument/2006/relationships/font" Target="fonts/RobotoMon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mptSemiBold-regular.fntdata"/><Relationship Id="rId61" Type="http://schemas.openxmlformats.org/officeDocument/2006/relationships/font" Target="fonts/Trirong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PromptSemiBold-italic.fntdata"/><Relationship Id="rId63" Type="http://schemas.openxmlformats.org/officeDocument/2006/relationships/font" Target="fonts/PromptSemiBold-bold.fntdata"/><Relationship Id="rId22" Type="http://schemas.openxmlformats.org/officeDocument/2006/relationships/slide" Target="slides/slide17.xml"/><Relationship Id="rId66" Type="http://schemas.openxmlformats.org/officeDocument/2006/relationships/font" Target="fonts/Prompt-regular.fntdata"/><Relationship Id="rId21" Type="http://schemas.openxmlformats.org/officeDocument/2006/relationships/slide" Target="slides/slide16.xml"/><Relationship Id="rId65" Type="http://schemas.openxmlformats.org/officeDocument/2006/relationships/font" Target="fonts/Prompt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Prompt-italic.fntdata"/><Relationship Id="rId23" Type="http://schemas.openxmlformats.org/officeDocument/2006/relationships/slide" Target="slides/slide18.xml"/><Relationship Id="rId67" Type="http://schemas.openxmlformats.org/officeDocument/2006/relationships/font" Target="fonts/Prompt-bold.fntdata"/><Relationship Id="rId60" Type="http://schemas.openxmlformats.org/officeDocument/2006/relationships/font" Target="fonts/Trirong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mp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Trirong-bold.fntdata"/><Relationship Id="rId10" Type="http://schemas.openxmlformats.org/officeDocument/2006/relationships/slide" Target="slides/slide5.xml"/><Relationship Id="rId54" Type="http://schemas.openxmlformats.org/officeDocument/2006/relationships/font" Target="fonts/Trirong-regular.fntdata"/><Relationship Id="rId13" Type="http://schemas.openxmlformats.org/officeDocument/2006/relationships/slide" Target="slides/slide8.xml"/><Relationship Id="rId57" Type="http://schemas.openxmlformats.org/officeDocument/2006/relationships/font" Target="fonts/Trirong-boldItalic.fntdata"/><Relationship Id="rId12" Type="http://schemas.openxmlformats.org/officeDocument/2006/relationships/slide" Target="slides/slide7.xml"/><Relationship Id="rId56" Type="http://schemas.openxmlformats.org/officeDocument/2006/relationships/font" Target="fonts/Trirong-italic.fntdata"/><Relationship Id="rId15" Type="http://schemas.openxmlformats.org/officeDocument/2006/relationships/slide" Target="slides/slide10.xml"/><Relationship Id="rId59" Type="http://schemas.openxmlformats.org/officeDocument/2006/relationships/font" Target="fonts/TrirongSemiBold-bold.fntdata"/><Relationship Id="rId14" Type="http://schemas.openxmlformats.org/officeDocument/2006/relationships/slide" Target="slides/slide9.xml"/><Relationship Id="rId58" Type="http://schemas.openxmlformats.org/officeDocument/2006/relationships/font" Target="fonts/Trirong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7ce95fbc5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7ce95fbc5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badd455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badd455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62c815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62c815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1a2c32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11a2c32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26c4a0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26c4a0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1a2c327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1a2c32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22a8769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22a8769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dd13fe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dd13fe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dd13fe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dd13fe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dd13fe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4dd13fe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dd13fe6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dd13fe6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b3226adc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b3226adc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503011e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503011e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dd13fe6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dd13fe6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707fc65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707fc6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26c4a0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26c4a0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2f560d6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2f560d6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503011e7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503011e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503011e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503011e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503011e7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503011e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51f7510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51f7510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5a69ca7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5a69ca7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e11a2c32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e11a2c32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5ff2a82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5ff2a82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64eaf7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64eaf7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64eaf7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464eaf7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63007e47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63007e47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201eafa28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201eafa2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201eafa28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201eafa28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201eafa2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201eafa2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201eafa2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201eafa2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7f95e9a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7f95e9a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7f95e9a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7f95e9a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201eafa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201eafa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d6b0793b1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d6b0793b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3226adc3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3226adc3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d908d375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d908d375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dc95c0c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dc95c0c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d120890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d120890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6ed9c16d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6ed9c16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2f560d6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2f560d6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6047eed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6047ee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2f560d6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2f560d6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b822a8769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b822a8769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596b5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d596b5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3ffaa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3ffaa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83ad8b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83ad8b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126c4a0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126c4a0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" type="blank">
  <p:cSld name="BLANK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94400" y="127950"/>
            <a:ext cx="7749600" cy="489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irong SemiBold"/>
              <a:ea typeface="Trirong SemiBold"/>
              <a:cs typeface="Trirong SemiBold"/>
              <a:sym typeface="Trirong SemiBold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17546" l="0" r="0" t="0"/>
          <a:stretch/>
        </p:blipFill>
        <p:spPr>
          <a:xfrm>
            <a:off x="8374650" y="169350"/>
            <a:ext cx="562600" cy="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Logo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hyperlink" Target="https://github.com/mattharrison/Git-Supervisual-Cheatshee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hyperlink" Target="https://www.freecodecamp.org/news/git-cheat-sheet/" TargetMode="External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24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s://git-scm.com/doc" TargetMode="External"/><Relationship Id="rId5" Type="http://schemas.openxmlformats.org/officeDocument/2006/relationships/hyperlink" Target="https://product.hubspot.com/blog/git-and-github-tutorial-for-beginners" TargetMode="External"/><Relationship Id="rId6" Type="http://schemas.openxmlformats.org/officeDocument/2006/relationships/hyperlink" Target="https://medium.com/@pakin/git-%E0%B8%84%E0%B8%B7%E0%B8%AD%E0%B8%AD%E0%B8%B0%E0%B9%84%E0%B8%A3-git-is-your-friend-c609c5f8efea" TargetMode="External"/><Relationship Id="rId7" Type="http://schemas.openxmlformats.org/officeDocument/2006/relationships/hyperlink" Target="https://www.slideshare.net/avilayparekh/git-undo" TargetMode="External"/><Relationship Id="rId8" Type="http://schemas.openxmlformats.org/officeDocument/2006/relationships/hyperlink" Target="https://www.git-tower.com/blog/git-hosting-services-compared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56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35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43.png"/><Relationship Id="rId5" Type="http://schemas.openxmlformats.org/officeDocument/2006/relationships/hyperlink" Target="https://www.nobledesktop.com/learn/git/git-branche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Relationship Id="rId4" Type="http://schemas.openxmlformats.org/officeDocument/2006/relationships/hyperlink" Target="https://www.atlassian.com/git/tutorials/atlassian-git-cheatsheet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hyperlink" Target="https://git-scm.com/downloads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sourceforge.net/projects/git-osx-installer/" TargetMode="External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jpg"/><Relationship Id="rId4" Type="http://schemas.openxmlformats.org/officeDocument/2006/relationships/image" Target="../media/image62.png"/><Relationship Id="rId5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jpg"/><Relationship Id="rId4" Type="http://schemas.openxmlformats.org/officeDocument/2006/relationships/image" Target="../media/image63.png"/><Relationship Id="rId5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jp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Relationship Id="rId4" Type="http://schemas.openxmlformats.org/officeDocument/2006/relationships/hyperlink" Target="https://www.educative.io/blog/bash-shell-command-cheat-shee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1196325" y="596750"/>
            <a:ext cx="5735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400">
                <a:solidFill>
                  <a:srgbClr val="F6FE9A"/>
                </a:solidFill>
                <a:latin typeface="Trirong"/>
                <a:ea typeface="Trirong"/>
                <a:cs typeface="Trirong"/>
                <a:sym typeface="Trirong"/>
              </a:rPr>
              <a:t>Working with..</a:t>
            </a:r>
            <a:r>
              <a:rPr b="1" lang="th" sz="2200">
                <a:solidFill>
                  <a:srgbClr val="F6FE9A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2200">
              <a:solidFill>
                <a:srgbClr val="F6FE9A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4780150" y="4183450"/>
            <a:ext cx="4242000" cy="50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Ratchapong Tantipantarak</a:t>
            </a:r>
            <a:endParaRPr sz="2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388" y="1332350"/>
            <a:ext cx="4851724" cy="2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Concept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8825"/>
            <a:ext cx="8839203" cy="4003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3"/>
          <p:cNvGrpSpPr/>
          <p:nvPr/>
        </p:nvGrpSpPr>
        <p:grpSpPr>
          <a:xfrm>
            <a:off x="1775100" y="1172125"/>
            <a:ext cx="6826425" cy="1518000"/>
            <a:chOff x="1927500" y="1095925"/>
            <a:chExt cx="6826425" cy="1518000"/>
          </a:xfrm>
        </p:grpSpPr>
        <p:sp>
          <p:nvSpPr>
            <p:cNvPr id="108" name="Google Shape;108;p13"/>
            <p:cNvSpPr/>
            <p:nvPr/>
          </p:nvSpPr>
          <p:spPr>
            <a:xfrm>
              <a:off x="2913500" y="20910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200">
                  <a:highlight>
                    <a:schemeClr val="accent6"/>
                  </a:highlight>
                </a:rPr>
                <a:t>git add .</a:t>
              </a:r>
              <a:endParaRPr sz="1200">
                <a:highlight>
                  <a:schemeClr val="accent6"/>
                </a:highlight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927500" y="1095925"/>
              <a:ext cx="773100" cy="29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working folder</a:t>
              </a:r>
              <a:endParaRPr sz="1000"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431675" y="143100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A</a:t>
              </a:r>
              <a:endParaRPr sz="1000"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431675" y="1673075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B</a:t>
              </a:r>
              <a:endParaRPr sz="100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431675" y="191515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C</a:t>
              </a:r>
              <a:endParaRPr sz="100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971325" y="20487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/>
                <a:t>all changes </a:t>
              </a:r>
              <a:r>
                <a:rPr lang="th" sz="900" u="sng"/>
                <a:t>prepare to record</a:t>
              </a:r>
              <a:endParaRPr sz="900" u="sng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883500" y="20910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highlight>
                    <a:schemeClr val="accent6"/>
                  </a:highlight>
                </a:rPr>
                <a:t>git commit</a:t>
              </a:r>
              <a:endParaRPr sz="1100">
                <a:highlight>
                  <a:schemeClr val="accent6"/>
                </a:highlight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894075" y="20487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u="sng"/>
                <a:t>recorded</a:t>
              </a:r>
              <a:r>
                <a:rPr lang="th" sz="900"/>
                <a:t> and refer by commit id</a:t>
              </a:r>
              <a:endParaRPr sz="900"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853500" y="20910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highlight>
                    <a:schemeClr val="accent6"/>
                  </a:highlight>
                </a:rPr>
                <a:t>git push</a:t>
              </a:r>
              <a:endParaRPr sz="1100">
                <a:highlight>
                  <a:schemeClr val="accent6"/>
                </a:highlight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7884225" y="20487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u="sng"/>
                <a:t>duplicate</a:t>
              </a:r>
              <a:r>
                <a:rPr lang="th" sz="900"/>
                <a:t> to remote repository</a:t>
              </a:r>
              <a:endParaRPr sz="900"/>
            </a:p>
          </p:txBody>
        </p:sp>
      </p:grpSp>
      <p:sp>
        <p:nvSpPr>
          <p:cNvPr id="118" name="Google Shape;118;p13"/>
          <p:cNvSpPr txBox="1"/>
          <p:nvPr/>
        </p:nvSpPr>
        <p:spPr>
          <a:xfrm>
            <a:off x="7324300" y="1391725"/>
            <a:ext cx="1335900" cy="4002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Github.com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Concept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24" name="Google Shape;12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8825"/>
            <a:ext cx="8839203" cy="4003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4"/>
          <p:cNvGrpSpPr/>
          <p:nvPr/>
        </p:nvGrpSpPr>
        <p:grpSpPr>
          <a:xfrm>
            <a:off x="1775100" y="1172125"/>
            <a:ext cx="6779175" cy="3125500"/>
            <a:chOff x="1775100" y="1095925"/>
            <a:chExt cx="6779175" cy="3125500"/>
          </a:xfrm>
        </p:grpSpPr>
        <p:sp>
          <p:nvSpPr>
            <p:cNvPr id="126" name="Google Shape;126;p14"/>
            <p:cNvSpPr/>
            <p:nvPr/>
          </p:nvSpPr>
          <p:spPr>
            <a:xfrm>
              <a:off x="2761100" y="20910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200">
                  <a:highlight>
                    <a:schemeClr val="accent6"/>
                  </a:highlight>
                </a:rPr>
                <a:t>git add .</a:t>
              </a:r>
              <a:endParaRPr sz="1200">
                <a:highlight>
                  <a:schemeClr val="accent6"/>
                </a:highlight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75100" y="1095925"/>
              <a:ext cx="773100" cy="29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working folder</a:t>
              </a:r>
              <a:endParaRPr sz="1000"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279275" y="143100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A</a:t>
              </a:r>
              <a:endParaRPr sz="1000"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279275" y="1673075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B</a:t>
              </a:r>
              <a:endParaRPr sz="1000"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279275" y="191515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C</a:t>
              </a:r>
              <a:endParaRPr sz="1000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818925" y="20487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/>
                <a:t>all changes </a:t>
              </a:r>
              <a:r>
                <a:rPr lang="th" sz="900" u="sng"/>
                <a:t>prepare to record</a:t>
              </a:r>
              <a:endParaRPr sz="900" u="sng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731100" y="20910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highlight>
                    <a:schemeClr val="accent6"/>
                  </a:highlight>
                </a:rPr>
                <a:t>git commit</a:t>
              </a:r>
              <a:endParaRPr sz="1100">
                <a:highlight>
                  <a:schemeClr val="accent6"/>
                </a:highlight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741675" y="20487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u="sng"/>
                <a:t>recorded</a:t>
              </a:r>
              <a:r>
                <a:rPr lang="th" sz="900"/>
                <a:t> and refer by commit id</a:t>
              </a:r>
              <a:endParaRPr sz="900"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653850" y="36985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highlight>
                    <a:schemeClr val="accent6"/>
                  </a:highlight>
                </a:rPr>
                <a:t>git push</a:t>
              </a:r>
              <a:endParaRPr sz="1100">
                <a:highlight>
                  <a:schemeClr val="accent6"/>
                </a:highlight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684575" y="36562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u="sng"/>
                <a:t>duplicate</a:t>
              </a:r>
              <a:r>
                <a:rPr lang="th" sz="900"/>
                <a:t> to remote repository</a:t>
              </a:r>
              <a:endParaRPr sz="900"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279275" y="266465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A</a:t>
              </a:r>
              <a:endParaRPr sz="1000"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279275" y="2906725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>
                  <a:solidFill>
                    <a:srgbClr val="666666"/>
                  </a:solidFill>
                </a:rPr>
                <a:t>file B</a:t>
              </a:r>
              <a:endParaRPr sz="1000">
                <a:solidFill>
                  <a:srgbClr val="666666"/>
                </a:solidFill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279275" y="3148800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C</a:t>
              </a:r>
              <a:endParaRPr sz="1000"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279275" y="3390875"/>
              <a:ext cx="544500" cy="2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/>
                <a:t>file D</a:t>
              </a:r>
              <a:endParaRPr sz="1000"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761100" y="36985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200">
                  <a:highlight>
                    <a:schemeClr val="accent6"/>
                  </a:highlight>
                </a:rPr>
                <a:t>git add .</a:t>
              </a:r>
              <a:endParaRPr sz="1200">
                <a:highlight>
                  <a:schemeClr val="accent6"/>
                </a:highlight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818925" y="36562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/>
                <a:t>all changes </a:t>
              </a:r>
              <a:r>
                <a:rPr lang="th" sz="900" u="sng"/>
                <a:t>prepare to record</a:t>
              </a:r>
              <a:endParaRPr sz="900" u="sng"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731100" y="3698525"/>
              <a:ext cx="968100" cy="48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highlight>
                    <a:schemeClr val="accent6"/>
                  </a:highlight>
                </a:rPr>
                <a:t>git commit</a:t>
              </a:r>
              <a:endParaRPr sz="1100">
                <a:highlight>
                  <a:schemeClr val="accent6"/>
                </a:highlight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741675" y="3656225"/>
              <a:ext cx="869700" cy="565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u="sng"/>
                <a:t>recorded</a:t>
              </a:r>
              <a:r>
                <a:rPr lang="th" sz="900"/>
                <a:t> and refer by commit id</a:t>
              </a:r>
              <a:endParaRPr sz="900"/>
            </a:p>
          </p:txBody>
        </p:sp>
      </p:grpSp>
      <p:sp>
        <p:nvSpPr>
          <p:cNvPr id="144" name="Google Shape;144;p14"/>
          <p:cNvSpPr txBox="1"/>
          <p:nvPr/>
        </p:nvSpPr>
        <p:spPr>
          <a:xfrm>
            <a:off x="7324300" y="1391725"/>
            <a:ext cx="1335900" cy="4002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Github.com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2628100" y="3569325"/>
            <a:ext cx="36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  <a:highlight>
                  <a:srgbClr val="0000FF"/>
                </a:highlight>
              </a:rPr>
              <a:t>Add</a:t>
            </a:r>
            <a:endParaRPr sz="8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2628100" y="2808075"/>
            <a:ext cx="36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  <a:highlight>
                  <a:srgbClr val="0000FF"/>
                </a:highlight>
              </a:rPr>
              <a:t>Edit</a:t>
            </a:r>
            <a:endParaRPr sz="8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2736450" y="3295250"/>
            <a:ext cx="36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  <a:highlight>
                  <a:srgbClr val="0000FF"/>
                </a:highlight>
              </a:rPr>
              <a:t>Delete</a:t>
            </a:r>
            <a:endParaRPr sz="8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Concept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900" y="775025"/>
            <a:ext cx="6009800" cy="38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Concept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16371" l="0" r="0" t="3022"/>
          <a:stretch/>
        </p:blipFill>
        <p:spPr>
          <a:xfrm>
            <a:off x="1754850" y="735475"/>
            <a:ext cx="5277949" cy="40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6303800" y="4628100"/>
            <a:ext cx="276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700" u="sng">
                <a:solidFill>
                  <a:schemeClr val="hlink"/>
                </a:solidFill>
                <a:highlight>
                  <a:srgbClr val="CFE2F3"/>
                </a:highlight>
                <a:latin typeface="Trirong"/>
                <a:ea typeface="Trirong"/>
                <a:cs typeface="Trirong"/>
                <a:sym typeface="Trirong"/>
                <a:hlinkClick r:id="rId5"/>
              </a:rPr>
              <a:t>https://github.com/mattharrison/Git-Supervisual-Cheatsheet</a:t>
            </a:r>
            <a:r>
              <a:rPr i="1" lang="th" sz="700">
                <a:solidFill>
                  <a:srgbClr val="FFFFFF"/>
                </a:solidFill>
                <a:highlight>
                  <a:srgbClr val="CFE2F3"/>
                </a:highlight>
                <a:latin typeface="Trirong"/>
                <a:ea typeface="Trirong"/>
                <a:cs typeface="Trirong"/>
                <a:sym typeface="Trirong"/>
              </a:rPr>
              <a:t> </a:t>
            </a:r>
            <a:endParaRPr i="1"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rgbClr val="CFE2F3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Overview all basic git commands..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b="0" l="0" r="0" t="13509"/>
          <a:stretch/>
        </p:blipFill>
        <p:spPr>
          <a:xfrm>
            <a:off x="343500" y="749875"/>
            <a:ext cx="6575002" cy="402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23" y="3202425"/>
            <a:ext cx="4753250" cy="15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204425" y="773200"/>
            <a:ext cx="63510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cd ไปที่โฟลเดอร์ของ project</a:t>
            </a:r>
            <a:endParaRPr i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init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Start : git init ( ทำตอนเริ่ม project ครั้งเดียว 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4" name="Google Shape;174;p18"/>
          <p:cNvSpPr/>
          <p:nvPr/>
        </p:nvSpPr>
        <p:spPr>
          <a:xfrm rot="-735249">
            <a:off x="4538386" y="3842413"/>
            <a:ext cx="549827" cy="41042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5">
            <a:alphaModFix/>
          </a:blip>
          <a:srcRect b="17401" l="0" r="0" t="7461"/>
          <a:stretch/>
        </p:blipFill>
        <p:spPr>
          <a:xfrm>
            <a:off x="448525" y="2173925"/>
            <a:ext cx="5497125" cy="3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448525" y="2825425"/>
            <a:ext cx="3204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ลองสั่ง </a:t>
            </a:r>
            <a:r>
              <a:rPr i="1" lang="th" sz="18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ls -al</a:t>
            </a: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จะพบโฟลเดอร์ </a:t>
            </a:r>
            <a:r>
              <a:rPr i="1" lang="th" sz="1800">
                <a:solidFill>
                  <a:srgbClr val="434343"/>
                </a:solidFill>
                <a:highlight>
                  <a:srgbClr val="00FF00"/>
                </a:highlight>
                <a:latin typeface="Trirong"/>
                <a:ea typeface="Trirong"/>
                <a:cs typeface="Trirong"/>
                <a:sym typeface="Trirong"/>
              </a:rPr>
              <a:t>.git</a:t>
            </a: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i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5252125" y="2286002"/>
            <a:ext cx="624300" cy="26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5090775" y="3748775"/>
            <a:ext cx="2325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เก็บข้อมูลของ git ทั้งหมด </a:t>
            </a:r>
            <a:endParaRPr i="1"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2856300" y="1523075"/>
            <a:ext cx="3739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ให้</a:t>
            </a: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เริ่มเก็บข้อมูลระบบ git ในโฟลเดอร์นี้ </a:t>
            </a:r>
            <a:endParaRPr i="1"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46" y="2166775"/>
            <a:ext cx="5499389" cy="18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204425" y="773200"/>
            <a:ext cx="63510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cd ไปที่โฟลเดอร์ของ project</a:t>
            </a:r>
            <a:endParaRPr i="1" sz="18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status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status : สถานะของ git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87" name="Google Shape;187;p19"/>
          <p:cNvSpPr/>
          <p:nvPr/>
        </p:nvSpPr>
        <p:spPr>
          <a:xfrm rot="-1875">
            <a:off x="1721200" y="3284300"/>
            <a:ext cx="5499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2340850" y="3284150"/>
            <a:ext cx="2943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ไฟล์ที่ยังไม่ขึ้น staging (สีแดง)</a:t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349375" y="1515850"/>
            <a:ext cx="5559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แสดงสถานะปัจจุบันของไฟล์ </a:t>
            </a: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(ที่ถูกเปลี่ยนแปลง) </a:t>
            </a: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ใน project </a:t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75" y="2211350"/>
            <a:ext cx="4669685" cy="2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204425" y="773200"/>
            <a:ext cx="63510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cd ไปที่โฟลเดอร์ของ project</a:t>
            </a:r>
            <a:endParaRPr i="1" sz="18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add &lt;file&gt;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add : จัดไฟล์ขึ้นเวที (staging)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7" name="Google Shape;197;p20"/>
          <p:cNvSpPr/>
          <p:nvPr/>
        </p:nvSpPr>
        <p:spPr>
          <a:xfrm rot="393185">
            <a:off x="1445519" y="2244388"/>
            <a:ext cx="659811" cy="27540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2105225" y="2257225"/>
            <a:ext cx="5625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3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** ส่วนมากใช้    </a:t>
            </a:r>
            <a:r>
              <a:rPr i="1" lang="th" sz="1500">
                <a:solidFill>
                  <a:schemeClr val="dk1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add . </a:t>
            </a:r>
            <a:r>
              <a:rPr i="1" lang="th" sz="13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 ซึ่งจะรวมทุกไฟล์ในโฟลเดอร์ + โฟลเดอร์ย่อยทั้งหมดด้วย</a:t>
            </a:r>
            <a:endParaRPr i="1" sz="13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142775" y="1523300"/>
            <a:ext cx="4302000" cy="402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เตรียมเก็บข้อมูลการเปลี่ยนแปลงของไฟล์ต่อไปนี้..</a:t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434775" y="2756650"/>
            <a:ext cx="1176600" cy="20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6B2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 rot="393185">
            <a:off x="1644994" y="2826613"/>
            <a:ext cx="659811" cy="27540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2304700" y="2839450"/>
            <a:ext cx="5055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3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สั่ง git status เพื่อดูข้อมูลสถานะของ git</a:t>
            </a:r>
            <a:endParaRPr i="1" sz="13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293600" y="2171700"/>
            <a:ext cx="1098300" cy="25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0" l="0" r="1883" t="2200"/>
          <a:stretch/>
        </p:blipFill>
        <p:spPr>
          <a:xfrm>
            <a:off x="4063800" y="3638675"/>
            <a:ext cx="5021124" cy="11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6">
            <a:alphaModFix/>
          </a:blip>
          <a:srcRect b="20893" l="0" r="0" t="69722"/>
          <a:stretch/>
        </p:blipFill>
        <p:spPr>
          <a:xfrm>
            <a:off x="4063800" y="3290900"/>
            <a:ext cx="4669675" cy="2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6979100" y="3752675"/>
            <a:ext cx="2105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000">
                <a:solidFill>
                  <a:srgbClr val="FFFFFF"/>
                </a:solidFill>
                <a:highlight>
                  <a:schemeClr val="accent1"/>
                </a:highlight>
                <a:latin typeface="Trirong"/>
                <a:ea typeface="Trirong"/>
                <a:cs typeface="Trirong"/>
                <a:sym typeface="Trirong"/>
              </a:rPr>
              <a:t>ยกเลิกการ Add </a:t>
            </a:r>
            <a:endParaRPr i="1" sz="1000">
              <a:solidFill>
                <a:srgbClr val="FFFFFF"/>
              </a:solidFill>
              <a:highlight>
                <a:schemeClr val="accent1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000">
                <a:solidFill>
                  <a:srgbClr val="FFFFFF"/>
                </a:solidFill>
                <a:highlight>
                  <a:schemeClr val="accent1"/>
                </a:highlight>
                <a:latin typeface="Trirong"/>
                <a:ea typeface="Trirong"/>
                <a:cs typeface="Trirong"/>
                <a:sym typeface="Trirong"/>
              </a:rPr>
              <a:t>โดยมีการ commit แล้วอย่างน้อย 1 ครั้ง</a:t>
            </a:r>
            <a:endParaRPr i="1" sz="1000">
              <a:solidFill>
                <a:srgbClr val="FFFFFF"/>
              </a:solidFill>
              <a:highlight>
                <a:schemeClr val="accent1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5335100" y="3066150"/>
            <a:ext cx="2151900" cy="251100"/>
          </a:xfrm>
          <a:prstGeom prst="rect">
            <a:avLst/>
          </a:prstGeom>
          <a:gradFill>
            <a:gsLst>
              <a:gs pos="0">
                <a:srgbClr val="F5FF83"/>
              </a:gs>
              <a:gs pos="100000">
                <a:srgbClr val="E3F609"/>
              </a:gs>
            </a:gsLst>
            <a:lin ang="5400012" scaled="0"/>
          </a:gra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git rm </a:t>
            </a:r>
            <a:r>
              <a:rPr lang="th" sz="1200">
                <a:solidFill>
                  <a:srgbClr val="FF0000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-r</a:t>
            </a:r>
            <a:r>
              <a:rPr lang="th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--cached .</a:t>
            </a:r>
            <a:endParaRPr sz="1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7399750" y="2928150"/>
            <a:ext cx="1711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000">
                <a:solidFill>
                  <a:srgbClr val="FFFFFF"/>
                </a:solidFill>
                <a:highlight>
                  <a:schemeClr val="accent4"/>
                </a:highlight>
                <a:latin typeface="Trirong"/>
                <a:ea typeface="Trirong"/>
                <a:cs typeface="Trirong"/>
                <a:sym typeface="Trirong"/>
              </a:rPr>
              <a:t>ยกเลิกการ Add</a:t>
            </a:r>
            <a:endParaRPr i="1" sz="1000">
              <a:solidFill>
                <a:srgbClr val="FFFFFF"/>
              </a:solidFill>
              <a:highlight>
                <a:schemeClr val="accent4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000">
                <a:solidFill>
                  <a:srgbClr val="FFFFFF"/>
                </a:solidFill>
                <a:highlight>
                  <a:schemeClr val="accent4"/>
                </a:highlight>
                <a:latin typeface="Trirong"/>
                <a:ea typeface="Trirong"/>
                <a:cs typeface="Trirong"/>
                <a:sym typeface="Trirong"/>
              </a:rPr>
              <a:t>โดยที่ยังไม่เคยมีการ commit </a:t>
            </a:r>
            <a:endParaRPr i="1" sz="1000">
              <a:solidFill>
                <a:srgbClr val="FFFFFF"/>
              </a:solidFill>
              <a:highlight>
                <a:schemeClr val="accent4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4653975" y="3787175"/>
            <a:ext cx="2223900" cy="251100"/>
          </a:xfrm>
          <a:prstGeom prst="rect">
            <a:avLst/>
          </a:prstGeom>
          <a:gradFill>
            <a:gsLst>
              <a:gs pos="0">
                <a:srgbClr val="F5FF83"/>
              </a:gs>
              <a:gs pos="100000">
                <a:srgbClr val="E3F609"/>
              </a:gs>
            </a:gsLst>
            <a:lin ang="5400012" scaled="0"/>
          </a:gra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git restore --stage .</a:t>
            </a:r>
            <a:endParaRPr sz="1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/>
        </p:nvSpPr>
        <p:spPr>
          <a:xfrm>
            <a:off x="204425" y="773200"/>
            <a:ext cx="84756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cd ไปที่โฟลเดอร์ของ project</a:t>
            </a:r>
            <a:endParaRPr i="1" sz="18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3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commit -m “ข้อความอธิบาย”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commit : จัดเก็บข้อมูล (local-repo)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3325900" y="1063000"/>
            <a:ext cx="5472000" cy="402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เก็บข้อมูลการเปลี่ยนแปลงของไฟล์ที่ถูก add ไว้ใน staging</a:t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00" y="2339800"/>
            <a:ext cx="5107350" cy="20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3306525" y="2249475"/>
            <a:ext cx="2338200" cy="28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ใส่ -m “ข้อความ” ทุกครั้งที่ commit</a:t>
            </a:r>
            <a:endParaRPr i="1" sz="12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959525" y="3618925"/>
            <a:ext cx="2390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3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หลัง commit ลอง git status ดู</a:t>
            </a:r>
            <a:endParaRPr i="1" sz="13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816397" y="2312975"/>
            <a:ext cx="471600" cy="275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467975" y="3689050"/>
            <a:ext cx="615900" cy="224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5">
            <a:alphaModFix/>
          </a:blip>
          <a:srcRect b="0" l="0" r="0" t="1078"/>
          <a:stretch/>
        </p:blipFill>
        <p:spPr>
          <a:xfrm>
            <a:off x="5788075" y="2057400"/>
            <a:ext cx="3151150" cy="26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7222350" y="2912125"/>
            <a:ext cx="303300" cy="224100"/>
          </a:xfrm>
          <a:prstGeom prst="leftArrow">
            <a:avLst>
              <a:gd fmla="val 50000" name="adj1"/>
              <a:gd fmla="val 51316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5837425" y="2159775"/>
            <a:ext cx="2496300" cy="10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5837425" y="2942875"/>
            <a:ext cx="1344000" cy="16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5837425" y="3424650"/>
            <a:ext cx="2496300" cy="49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7591550" y="2882225"/>
            <a:ext cx="1401000" cy="275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ย้อนหลัง Head ไป 1 step</a:t>
            </a:r>
            <a:endParaRPr i="1" sz="9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7337625" y="1851475"/>
            <a:ext cx="1654800" cy="27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000">
                <a:solidFill>
                  <a:srgbClr val="FFFFFF"/>
                </a:solidFill>
                <a:highlight>
                  <a:schemeClr val="accent1"/>
                </a:highlight>
                <a:latin typeface="Trirong"/>
                <a:ea typeface="Trirong"/>
                <a:cs typeface="Trirong"/>
                <a:sym typeface="Trirong"/>
              </a:rPr>
              <a:t>วิธี</a:t>
            </a:r>
            <a:r>
              <a:rPr i="1" lang="th" sz="1000">
                <a:solidFill>
                  <a:srgbClr val="FFFFFF"/>
                </a:solidFill>
                <a:highlight>
                  <a:schemeClr val="accent1"/>
                </a:highlight>
                <a:latin typeface="Trirong"/>
                <a:ea typeface="Trirong"/>
                <a:cs typeface="Trirong"/>
                <a:sym typeface="Trirong"/>
              </a:rPr>
              <a:t>ยกเลิกการ commit ล่าสุด</a:t>
            </a:r>
            <a:endParaRPr i="1" sz="1000">
              <a:solidFill>
                <a:srgbClr val="FFFFFF"/>
              </a:solidFill>
              <a:highlight>
                <a:schemeClr val="accent1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highlight>
                <a:schemeClr val="accent1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7337625" y="1635638"/>
            <a:ext cx="1715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git reset --soft HEAD^1</a:t>
            </a:r>
            <a:endParaRPr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วงจรการทำงานกับ Git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311075" y="3274375"/>
            <a:ext cx="6174600" cy="874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4A86E8"/>
                </a:highlight>
                <a:latin typeface="Trirong"/>
                <a:ea typeface="Trirong"/>
                <a:cs typeface="Trirong"/>
                <a:sym typeface="Trirong"/>
              </a:rPr>
              <a:t>การ commit 1 ครั้ง คือการเก็บสภาพโฟลเดอร์นั้นไว้ 1 ชุด</a:t>
            </a:r>
            <a:endParaRPr i="1" sz="1800">
              <a:solidFill>
                <a:srgbClr val="FFFFFF"/>
              </a:solidFill>
              <a:highlight>
                <a:srgbClr val="4A86E8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highlight>
                <a:schemeClr val="accent5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chemeClr val="accent5"/>
                </a:highlight>
                <a:latin typeface="Trirong"/>
                <a:ea typeface="Trirong"/>
                <a:cs typeface="Trirong"/>
                <a:sym typeface="Trirong"/>
              </a:rPr>
              <a:t>จะได้เลข commit id เพื่อใช้อ้างอิง commit นั้นได้</a:t>
            </a:r>
            <a:endParaRPr i="1" sz="1800">
              <a:solidFill>
                <a:srgbClr val="FFFFFF"/>
              </a:solidFill>
              <a:highlight>
                <a:schemeClr val="accent5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1322249" y="1066856"/>
            <a:ext cx="6174605" cy="1815312"/>
            <a:chOff x="338400" y="796675"/>
            <a:chExt cx="5472000" cy="1206027"/>
          </a:xfrm>
        </p:grpSpPr>
        <p:sp>
          <p:nvSpPr>
            <p:cNvPr id="237" name="Google Shape;237;p22"/>
            <p:cNvSpPr txBox="1"/>
            <p:nvPr/>
          </p:nvSpPr>
          <p:spPr>
            <a:xfrm>
              <a:off x="338400" y="796675"/>
              <a:ext cx="5472000" cy="1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th" sz="2000" u="sng">
                  <a:solidFill>
                    <a:srgbClr val="FFFFFF"/>
                  </a:solidFill>
                  <a:highlight>
                    <a:srgbClr val="3D85C6"/>
                  </a:highlight>
                  <a:latin typeface="Trirong"/>
                  <a:ea typeface="Trirong"/>
                  <a:cs typeface="Trirong"/>
                  <a:sym typeface="Trirong"/>
                </a:rPr>
                <a:t>Normal flow of git (local)</a:t>
              </a:r>
              <a:endParaRPr i="1" sz="2000" u="sng">
                <a:solidFill>
                  <a:srgbClr val="FFFFFF"/>
                </a:solidFill>
                <a:highlight>
                  <a:srgbClr val="3D85C6"/>
                </a:highlight>
                <a:latin typeface="Trirong"/>
                <a:ea typeface="Trirong"/>
                <a:cs typeface="Trirong"/>
                <a:sym typeface="Trirong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i="1" lang="th" sz="2000">
                  <a:solidFill>
                    <a:srgbClr val="FFFFFF"/>
                  </a:solidFill>
                  <a:highlight>
                    <a:srgbClr val="0000FF"/>
                  </a:highlight>
                  <a:latin typeface="Trirong"/>
                  <a:ea typeface="Trirong"/>
                  <a:cs typeface="Trirong"/>
                  <a:sym typeface="Trirong"/>
                </a:rPr>
                <a:t>  </a:t>
              </a:r>
              <a:r>
                <a:rPr i="1" lang="th" sz="2000">
                  <a:solidFill>
                    <a:srgbClr val="FFFFFF"/>
                  </a:solidFill>
                  <a:highlight>
                    <a:srgbClr val="9900FF"/>
                  </a:highlight>
                  <a:latin typeface="Trirong"/>
                  <a:ea typeface="Trirong"/>
                  <a:cs typeface="Trirong"/>
                  <a:sym typeface="Trirong"/>
                </a:rPr>
                <a:t>แก้ไขไฟล์</a:t>
              </a:r>
              <a:r>
                <a:rPr i="1" lang="th" sz="2000">
                  <a:solidFill>
                    <a:srgbClr val="FFFFFF"/>
                  </a:solidFill>
                  <a:highlight>
                    <a:srgbClr val="0000FF"/>
                  </a:highlight>
                  <a:latin typeface="Trirong"/>
                  <a:ea typeface="Trirong"/>
                  <a:cs typeface="Trirong"/>
                  <a:sym typeface="Trirong"/>
                </a:rPr>
                <a:t> =&gt; </a:t>
              </a:r>
              <a:r>
                <a:rPr i="1" lang="th" sz="2000">
                  <a:solidFill>
                    <a:srgbClr val="434343"/>
                  </a:solidFill>
                  <a:highlight>
                    <a:schemeClr val="accent6"/>
                  </a:highlight>
                  <a:latin typeface="Trirong"/>
                  <a:ea typeface="Trirong"/>
                  <a:cs typeface="Trirong"/>
                  <a:sym typeface="Trirong"/>
                </a:rPr>
                <a:t>git add .</a:t>
              </a:r>
              <a:r>
                <a:rPr i="1" lang="th" sz="2000">
                  <a:solidFill>
                    <a:srgbClr val="FFFFFF"/>
                  </a:solidFill>
                  <a:highlight>
                    <a:srgbClr val="0000FF"/>
                  </a:highlight>
                  <a:latin typeface="Trirong"/>
                  <a:ea typeface="Trirong"/>
                  <a:cs typeface="Trirong"/>
                  <a:sym typeface="Trirong"/>
                </a:rPr>
                <a:t> =&gt; </a:t>
              </a:r>
              <a:r>
                <a:rPr i="1" lang="th" sz="2000">
                  <a:solidFill>
                    <a:srgbClr val="434343"/>
                  </a:solidFill>
                  <a:highlight>
                    <a:schemeClr val="accent6"/>
                  </a:highlight>
                  <a:latin typeface="Trirong"/>
                  <a:ea typeface="Trirong"/>
                  <a:cs typeface="Trirong"/>
                  <a:sym typeface="Trirong"/>
                </a:rPr>
                <a:t>git commit -m “...”</a:t>
              </a:r>
              <a:endParaRPr sz="20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853950" y="1534402"/>
              <a:ext cx="3139800" cy="468300"/>
            </a:xfrm>
            <a:prstGeom prst="curvedUpArrow">
              <a:avLst>
                <a:gd fmla="val 12197" name="adj1"/>
                <a:gd fmla="val 48271" name="adj2"/>
                <a:gd fmla="val 12748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204425" y="763350"/>
            <a:ext cx="87543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7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https://git-scm.com/doc</a:t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7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5"/>
              </a:rPr>
              <a:t>https://product.hubspot.com/blog/git-and-github-tutorial-for-beginners</a:t>
            </a:r>
            <a:r>
              <a:rPr b="1"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7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6"/>
              </a:rPr>
              <a:t>https://medium.com/@pakin/git-คืออะไร-git-is-your-friend-c609c5f8efea</a:t>
            </a:r>
            <a:r>
              <a:rPr b="1"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7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7"/>
              </a:rPr>
              <a:t>https://www.slideshare.net/avilayparekh/git-undo</a:t>
            </a:r>
            <a:r>
              <a:rPr b="1"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cloud comparison</a:t>
            </a:r>
            <a:endParaRPr sz="1700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7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8"/>
              </a:rPr>
              <a:t>https://www.git-tower.com/blog/git-hosting-services-compared/</a:t>
            </a:r>
            <a:r>
              <a:rPr b="1"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Resource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/>
        </p:nvSpPr>
        <p:spPr>
          <a:xfrm>
            <a:off x="204425" y="773200"/>
            <a:ext cx="84756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cd ไปที่โฟลเดอร์ของ project</a:t>
            </a:r>
            <a:endParaRPr i="1" sz="18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log </a:t>
            </a:r>
            <a:endParaRPr sz="36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log : ดูประวัติการ commit (1)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2794750" y="1567275"/>
            <a:ext cx="5472000" cy="402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แสดงประวัติการ commit ทั้งหมดของโฟลเดอร์นั้น</a:t>
            </a:r>
            <a:endParaRPr sz="18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246" name="Google Shape;246;p23"/>
          <p:cNvGrpSpPr/>
          <p:nvPr/>
        </p:nvGrpSpPr>
        <p:grpSpPr>
          <a:xfrm>
            <a:off x="728400" y="2521325"/>
            <a:ext cx="6129700" cy="1290900"/>
            <a:chOff x="423600" y="2292725"/>
            <a:chExt cx="6129700" cy="1290900"/>
          </a:xfrm>
        </p:grpSpPr>
        <p:pic>
          <p:nvPicPr>
            <p:cNvPr id="247" name="Google Shape;247;p23"/>
            <p:cNvPicPr preferRelativeResize="0"/>
            <p:nvPr/>
          </p:nvPicPr>
          <p:blipFill rotWithShape="1">
            <a:blip r:embed="rId4">
              <a:alphaModFix/>
            </a:blip>
            <a:srcRect b="5292" l="0" r="0" t="2829"/>
            <a:stretch/>
          </p:blipFill>
          <p:spPr>
            <a:xfrm>
              <a:off x="423600" y="2292725"/>
              <a:ext cx="5307101" cy="116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3"/>
            <p:cNvSpPr txBox="1"/>
            <p:nvPr/>
          </p:nvSpPr>
          <p:spPr>
            <a:xfrm>
              <a:off x="1315575" y="2682700"/>
              <a:ext cx="2501100" cy="2622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th" sz="1200">
                  <a:solidFill>
                    <a:srgbClr val="FFFFFF"/>
                  </a:solidFill>
                  <a:highlight>
                    <a:srgbClr val="0000FF"/>
                  </a:highlight>
                  <a:latin typeface="Trirong"/>
                  <a:ea typeface="Trirong"/>
                  <a:cs typeface="Trirong"/>
                  <a:sym typeface="Trirong"/>
                </a:rPr>
                <a:t>หมายเลข commit หรือ commit id</a:t>
              </a:r>
              <a:endParaRPr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983875" y="2474250"/>
              <a:ext cx="3375300" cy="208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 rot="5400000">
              <a:off x="4402800" y="2816050"/>
              <a:ext cx="490800" cy="22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 txBox="1"/>
            <p:nvPr/>
          </p:nvSpPr>
          <p:spPr>
            <a:xfrm>
              <a:off x="3178000" y="3240725"/>
              <a:ext cx="3375300" cy="3429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th" sz="1300">
                  <a:solidFill>
                    <a:srgbClr val="FFFFFF"/>
                  </a:solidFill>
                  <a:highlight>
                    <a:srgbClr val="0000FF"/>
                  </a:highlight>
                  <a:latin typeface="Trirong"/>
                  <a:ea typeface="Trirong"/>
                  <a:cs typeface="Trirong"/>
                  <a:sym typeface="Trirong"/>
                </a:rPr>
                <a:t>HEAD : ตัวชี้ตำแหน่ง commit ที่เรากำลังทำงานอยู่</a:t>
              </a:r>
              <a:endParaRPr sz="13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log : ดูประวัติการcommit (2)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674600" y="1013800"/>
            <a:ext cx="3005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</a:t>
            </a:r>
            <a:r>
              <a:rPr lang="th" sz="2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it log --oneline</a:t>
            </a:r>
            <a:endParaRPr sz="2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3487400" y="1054302"/>
            <a:ext cx="44106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0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แสดง log แบบ 1 line : 1 commit</a:t>
            </a:r>
            <a:endParaRPr sz="20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259" name="Google Shape;259;p24"/>
          <p:cNvGrpSpPr/>
          <p:nvPr/>
        </p:nvGrpSpPr>
        <p:grpSpPr>
          <a:xfrm>
            <a:off x="172675" y="1896400"/>
            <a:ext cx="8832500" cy="1942725"/>
            <a:chOff x="172675" y="1439200"/>
            <a:chExt cx="8832500" cy="1942725"/>
          </a:xfrm>
        </p:grpSpPr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/>
            </a:blip>
            <a:srcRect b="0" l="0" r="1854" t="1185"/>
            <a:stretch/>
          </p:blipFill>
          <p:spPr>
            <a:xfrm>
              <a:off x="172675" y="1439200"/>
              <a:ext cx="4553975" cy="19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5">
              <a:alphaModFix/>
            </a:blip>
            <a:srcRect b="0" l="0" r="7910" t="0"/>
            <a:stretch/>
          </p:blipFill>
          <p:spPr>
            <a:xfrm>
              <a:off x="4944175" y="1515400"/>
              <a:ext cx="4061000" cy="70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4"/>
            <p:cNvSpPr/>
            <p:nvPr/>
          </p:nvSpPr>
          <p:spPr>
            <a:xfrm flipH="1">
              <a:off x="4572100" y="1822075"/>
              <a:ext cx="416700" cy="268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130075" y="1486000"/>
              <a:ext cx="16674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674600" y="861400"/>
            <a:ext cx="3005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diff</a:t>
            </a:r>
            <a:endParaRPr sz="2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3998925" y="901900"/>
            <a:ext cx="4424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0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เปรียบเทียบระหว่าง working - staging</a:t>
            </a:r>
            <a:endParaRPr sz="20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diff : ดูความแตกต่างในเนื้อหาไฟล์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38" y="2451950"/>
            <a:ext cx="3775625" cy="22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674600" y="1339700"/>
            <a:ext cx="3005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diff </a:t>
            </a:r>
            <a:r>
              <a:rPr lang="th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&lt;commit id&gt;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3998925" y="1380200"/>
            <a:ext cx="4424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0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เปรียบเทียบระหว่าง working - commit id</a:t>
            </a:r>
            <a:endParaRPr sz="20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74600" y="1858500"/>
            <a:ext cx="4239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diff </a:t>
            </a:r>
            <a:r>
              <a:rPr lang="th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&lt;commit id&gt; &lt;commit id&gt;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3998925" y="1899000"/>
            <a:ext cx="4424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0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เปรียบเทียบระหว่าง 2 commit id</a:t>
            </a:r>
            <a:endParaRPr sz="20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 rotWithShape="1">
          <a:blip r:embed="rId5">
            <a:alphaModFix/>
          </a:blip>
          <a:srcRect b="8416" l="0" r="0" t="0"/>
          <a:stretch/>
        </p:blipFill>
        <p:spPr>
          <a:xfrm>
            <a:off x="4422550" y="2332550"/>
            <a:ext cx="3485850" cy="23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 b="13532" l="0" r="18166" t="0"/>
          <a:stretch/>
        </p:blipFill>
        <p:spPr>
          <a:xfrm>
            <a:off x="450450" y="1675325"/>
            <a:ext cx="3845875" cy="17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204425" y="773200"/>
            <a:ext cx="8529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สร้างไว้ในโฟลเดอร์ของ project เพื่อระบุไฟล์ &amp; โฟลเดอร์ที่จะไม่ส่งขึ้น staging ตลอดไป (ยกเว้นสั่ง git add -f &lt;file&gt;)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.gitignore : ไฟล์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511000" y="2736475"/>
            <a:ext cx="759600" cy="30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1970025" y="1741400"/>
            <a:ext cx="759600" cy="36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2855225" y="1983500"/>
            <a:ext cx="2427300" cy="262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โฟลเดอร์ temp จะไม่ถูก add </a:t>
            </a:r>
            <a:endParaRPr sz="9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87" name="Google Shape;287;p26"/>
          <p:cNvSpPr/>
          <p:nvPr/>
        </p:nvSpPr>
        <p:spPr>
          <a:xfrm flipH="1" rot="-10150774">
            <a:off x="1089012" y="3039048"/>
            <a:ext cx="289243" cy="22417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462" y="2958350"/>
            <a:ext cx="4562233" cy="15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/>
          <p:nvPr/>
        </p:nvSpPr>
        <p:spPr>
          <a:xfrm>
            <a:off x="4547375" y="2926000"/>
            <a:ext cx="927900" cy="27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4572000" y="3415550"/>
            <a:ext cx="927900" cy="20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 flipH="1" rot="10800000">
            <a:off x="5499900" y="3418401"/>
            <a:ext cx="289200" cy="20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7705200" y="3482800"/>
            <a:ext cx="759600" cy="36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Remote repo : </a:t>
            </a:r>
            <a:r>
              <a:rPr i="1" lang="th" sz="1800">
                <a:solidFill>
                  <a:schemeClr val="lt2"/>
                </a:solidFill>
                <a:highlight>
                  <a:srgbClr val="9900FF"/>
                </a:highlight>
                <a:latin typeface="Trirong"/>
                <a:ea typeface="Trirong"/>
                <a:cs typeface="Trirong"/>
                <a:sym typeface="Trirong"/>
              </a:rPr>
              <a:t>login ที่ github.com</a:t>
            </a: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i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7236750" y="1242750"/>
            <a:ext cx="1719000" cy="262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1. สร้าง New repository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99" name="Google Shape;2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00" y="855875"/>
            <a:ext cx="6747125" cy="12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/>
          <p:nvPr/>
        </p:nvSpPr>
        <p:spPr>
          <a:xfrm flipH="1" rot="10800000">
            <a:off x="6751075" y="1230450"/>
            <a:ext cx="4317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00" y="2403725"/>
            <a:ext cx="4647125" cy="2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/>
        </p:nvSpPr>
        <p:spPr>
          <a:xfrm>
            <a:off x="2958525" y="3135075"/>
            <a:ext cx="2211900" cy="262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2. ตั้งชื่อ </a:t>
            </a:r>
            <a:r>
              <a:rPr i="1" lang="th"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repo ให้ตรงกับของ local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03" name="Google Shape;303;p27"/>
          <p:cNvSpPr/>
          <p:nvPr/>
        </p:nvSpPr>
        <p:spPr>
          <a:xfrm flipH="1" rot="8390868">
            <a:off x="2479389" y="3314594"/>
            <a:ext cx="431748" cy="3048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6">
            <a:alphaModFix/>
          </a:blip>
          <a:srcRect b="18098" l="3975" r="0" t="31528"/>
          <a:stretch/>
        </p:blipFill>
        <p:spPr>
          <a:xfrm>
            <a:off x="2793250" y="3975850"/>
            <a:ext cx="5707550" cy="80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27"/>
          <p:cNvSpPr txBox="1"/>
          <p:nvPr/>
        </p:nvSpPr>
        <p:spPr>
          <a:xfrm>
            <a:off x="5762600" y="3578300"/>
            <a:ext cx="2168100" cy="34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3. พิมพ์คำสั่งเหล่านี้ที่เครื่องของเรา</a:t>
            </a:r>
            <a:endParaRPr i="1" sz="12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06" name="Google Shape;306;p27"/>
          <p:cNvSpPr/>
          <p:nvPr/>
        </p:nvSpPr>
        <p:spPr>
          <a:xfrm flipH="1" rot="8391128">
            <a:off x="5352446" y="3732588"/>
            <a:ext cx="353619" cy="3048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7396950" y="3888475"/>
            <a:ext cx="1558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8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เขื่อม remote repo ด้วยชื่อ origin</a:t>
            </a:r>
            <a:endParaRPr i="1" sz="8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4410800" y="4236825"/>
            <a:ext cx="1351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8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เปลี่ยนชื่อ branch เป็น main</a:t>
            </a:r>
            <a:endParaRPr i="1" sz="8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4762475" y="4463925"/>
            <a:ext cx="1351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8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push ข้อมูลไปที่ remote repo</a:t>
            </a:r>
            <a:endParaRPr i="1" sz="8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push : ส่งข้อมูลขึ้น remote repo.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674600" y="1013800"/>
            <a:ext cx="4468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push -u origin main </a:t>
            </a:r>
            <a:endParaRPr sz="2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4437525" y="1054300"/>
            <a:ext cx="4538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ส่งข้อมูล branch main ขึ้น remote repo</a:t>
            </a:r>
            <a:endParaRPr sz="20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2159300" y="1445500"/>
            <a:ext cx="1242900" cy="227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upstream ชื่อ origin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2070875" y="981625"/>
            <a:ext cx="1391700" cy="49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3462575" y="1445500"/>
            <a:ext cx="1242900" cy="227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ชื่อ  branch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3489525" y="981625"/>
            <a:ext cx="894300" cy="49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2548200" y="1918900"/>
            <a:ext cx="1761600" cy="227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ถ้าเป็น branch main สามารถละได้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22" name="Google Shape;322;p28"/>
          <p:cNvCxnSpPr>
            <a:endCxn id="317" idx="2"/>
          </p:cNvCxnSpPr>
          <p:nvPr/>
        </p:nvCxnSpPr>
        <p:spPr>
          <a:xfrm rot="10800000">
            <a:off x="2780750" y="1672600"/>
            <a:ext cx="184200" cy="230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8"/>
          <p:cNvCxnSpPr>
            <a:endCxn id="319" idx="2"/>
          </p:cNvCxnSpPr>
          <p:nvPr/>
        </p:nvCxnSpPr>
        <p:spPr>
          <a:xfrm flipH="1" rot="10800000">
            <a:off x="3859325" y="1672600"/>
            <a:ext cx="224700" cy="230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75" y="2585575"/>
            <a:ext cx="2487825" cy="14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5">
            <a:alphaModFix/>
          </a:blip>
          <a:srcRect b="0" l="0" r="0" t="2066"/>
          <a:stretch/>
        </p:blipFill>
        <p:spPr>
          <a:xfrm>
            <a:off x="2904525" y="2585575"/>
            <a:ext cx="3163132" cy="10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1850" y="2584024"/>
            <a:ext cx="2774399" cy="12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>
            <a:off x="204425" y="2716625"/>
            <a:ext cx="2411100" cy="35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6212525" y="2689400"/>
            <a:ext cx="2803800" cy="19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2964950" y="2571750"/>
            <a:ext cx="492900" cy="11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 rot="10800000">
            <a:off x="2574725" y="3171050"/>
            <a:ext cx="3840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 rot="10800000">
            <a:off x="5923050" y="3171050"/>
            <a:ext cx="3840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checkout (commit id)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4">
            <a:alphaModFix/>
          </a:blip>
          <a:srcRect b="0" l="0" r="0" t="2229"/>
          <a:stretch/>
        </p:blipFill>
        <p:spPr>
          <a:xfrm>
            <a:off x="277250" y="2500525"/>
            <a:ext cx="4626600" cy="16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/>
        </p:nvSpPr>
        <p:spPr>
          <a:xfrm>
            <a:off x="201050" y="2137075"/>
            <a:ext cx="2860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highlight>
                  <a:srgbClr val="9900FF"/>
                </a:highlight>
                <a:latin typeface="Trirong"/>
                <a:ea typeface="Trirong"/>
                <a:cs typeface="Trirong"/>
                <a:sym typeface="Trirong"/>
              </a:rPr>
              <a:t>HEAD คือตัวชี้ commit ที่ active อยู่</a:t>
            </a:r>
            <a:endParaRPr>
              <a:solidFill>
                <a:srgbClr val="FFFFFF"/>
              </a:solidFill>
              <a:highlight>
                <a:srgbClr val="99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2374100" y="2996025"/>
            <a:ext cx="2576700" cy="227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ปกติ HEAD จะชี้ที่ commit ล่าสุด (ของ local branch)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40" name="Google Shape;340;p29"/>
          <p:cNvCxnSpPr/>
          <p:nvPr/>
        </p:nvCxnSpPr>
        <p:spPr>
          <a:xfrm rot="10800000">
            <a:off x="2120000" y="2831625"/>
            <a:ext cx="254100" cy="164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29"/>
          <p:cNvSpPr/>
          <p:nvPr/>
        </p:nvSpPr>
        <p:spPr>
          <a:xfrm>
            <a:off x="204425" y="2641200"/>
            <a:ext cx="711300" cy="146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 txBox="1"/>
          <p:nvPr/>
        </p:nvSpPr>
        <p:spPr>
          <a:xfrm>
            <a:off x="1185325" y="3967375"/>
            <a:ext cx="823500" cy="2271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7150" rotWithShape="0" algn="bl" dir="1320000" dist="19050">
              <a:schemeClr val="lt1">
                <a:alpha val="31000"/>
              </a:scheme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commit id</a:t>
            </a:r>
            <a:endParaRPr sz="11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43" name="Google Shape;343;p29"/>
          <p:cNvCxnSpPr/>
          <p:nvPr/>
        </p:nvCxnSpPr>
        <p:spPr>
          <a:xfrm rot="10800000">
            <a:off x="931225" y="3907000"/>
            <a:ext cx="254100" cy="164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9"/>
          <p:cNvSpPr txBox="1"/>
          <p:nvPr/>
        </p:nvSpPr>
        <p:spPr>
          <a:xfrm>
            <a:off x="365600" y="1302825"/>
            <a:ext cx="4172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checkout &lt;commit id&gt;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78400" y="794450"/>
            <a:ext cx="46266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ย้าย </a:t>
            </a: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HEAD ไปที่ commit id อื่น (detached HEAD)</a:t>
            </a:r>
            <a:endParaRPr sz="16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325" y="1074212"/>
            <a:ext cx="3843101" cy="17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/>
          <p:nvPr/>
        </p:nvSpPr>
        <p:spPr>
          <a:xfrm>
            <a:off x="5223550" y="1014550"/>
            <a:ext cx="1089900" cy="1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5223557" y="1941475"/>
            <a:ext cx="1661400" cy="19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5223553" y="2304925"/>
            <a:ext cx="775500" cy="19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29"/>
          <p:cNvCxnSpPr/>
          <p:nvPr/>
        </p:nvCxnSpPr>
        <p:spPr>
          <a:xfrm>
            <a:off x="5721775" y="1454125"/>
            <a:ext cx="757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1" name="Google Shape;351;p29"/>
          <p:cNvSpPr txBox="1"/>
          <p:nvPr/>
        </p:nvSpPr>
        <p:spPr>
          <a:xfrm>
            <a:off x="7181050" y="1941475"/>
            <a:ext cx="1609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สร้าง branch ใหม่ ที่ commit นี้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52" name="Google Shape;352;p29"/>
          <p:cNvSpPr/>
          <p:nvPr/>
        </p:nvSpPr>
        <p:spPr>
          <a:xfrm flipH="1" rot="10800000">
            <a:off x="6884950" y="1941475"/>
            <a:ext cx="296100" cy="19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6358650" y="2304925"/>
            <a:ext cx="1609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ย้าย HEAD กลับที่เดิม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54" name="Google Shape;354;p29"/>
          <p:cNvSpPr/>
          <p:nvPr/>
        </p:nvSpPr>
        <p:spPr>
          <a:xfrm flipH="1" rot="10800000">
            <a:off x="6062550" y="2304925"/>
            <a:ext cx="296100" cy="19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9"/>
          <p:cNvPicPr preferRelativeResize="0"/>
          <p:nvPr/>
        </p:nvPicPr>
        <p:blipFill rotWithShape="1">
          <a:blip r:embed="rId6">
            <a:alphaModFix/>
          </a:blip>
          <a:srcRect b="4201" l="0" r="25389" t="2217"/>
          <a:stretch/>
        </p:blipFill>
        <p:spPr>
          <a:xfrm>
            <a:off x="5177200" y="3077300"/>
            <a:ext cx="3811349" cy="15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/>
          <p:nvPr/>
        </p:nvSpPr>
        <p:spPr>
          <a:xfrm flipH="1" rot="5400000">
            <a:off x="7173100" y="2839575"/>
            <a:ext cx="311400" cy="29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5177200" y="3204700"/>
            <a:ext cx="1890600" cy="1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5177200" y="4030075"/>
            <a:ext cx="1136100" cy="1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6744150" y="4014475"/>
            <a:ext cx="1609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ย้าย HEAD กลับที่เดิม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60" name="Google Shape;360;p29"/>
          <p:cNvSpPr/>
          <p:nvPr/>
        </p:nvSpPr>
        <p:spPr>
          <a:xfrm flipH="1" rot="10800000">
            <a:off x="6448050" y="4014475"/>
            <a:ext cx="296100" cy="19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checkout -b : สร้าง branch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215300" y="786300"/>
            <a:ext cx="54291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ตั้งชื่อ</a:t>
            </a: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HEAD กำกับ Commit นั้นเพื่อเตรียมแตก branch (สาขา)</a:t>
            </a:r>
            <a:endParaRPr sz="16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252200" y="1815225"/>
            <a:ext cx="5597400" cy="350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6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** เราสามารถ</a:t>
            </a:r>
            <a:r>
              <a:rPr i="1" lang="th" sz="1600" u="sng">
                <a:solidFill>
                  <a:srgbClr val="FFFF00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ย้าย HEAD ไปสร้าง branch</a:t>
            </a:r>
            <a:r>
              <a:rPr i="1" lang="th" sz="16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 ในจุดที่ต้องการได้ **</a:t>
            </a:r>
            <a:endParaRPr i="1" sz="16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614375" y="1246775"/>
            <a:ext cx="420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checkout -b &lt;ชื่อ branch&gt;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4">
            <a:alphaModFix/>
          </a:blip>
          <a:srcRect b="0" l="0" r="10442" t="1185"/>
          <a:stretch/>
        </p:blipFill>
        <p:spPr>
          <a:xfrm>
            <a:off x="204425" y="2392847"/>
            <a:ext cx="3780150" cy="152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5">
            <a:alphaModFix/>
          </a:blip>
          <a:srcRect b="13988" l="0" r="0" t="9989"/>
          <a:stretch/>
        </p:blipFill>
        <p:spPr>
          <a:xfrm>
            <a:off x="2303900" y="4178400"/>
            <a:ext cx="4076161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 rotWithShape="1">
          <a:blip r:embed="rId6">
            <a:alphaModFix/>
          </a:blip>
          <a:srcRect b="0" l="0" r="8256" t="0"/>
          <a:stretch/>
        </p:blipFill>
        <p:spPr>
          <a:xfrm>
            <a:off x="4319775" y="2404400"/>
            <a:ext cx="4587975" cy="15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0"/>
          <p:cNvSpPr/>
          <p:nvPr/>
        </p:nvSpPr>
        <p:spPr>
          <a:xfrm flipH="1" rot="2943861">
            <a:off x="2560428" y="3808862"/>
            <a:ext cx="407044" cy="3951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 flipH="1" rot="-2700000">
            <a:off x="4902102" y="3807387"/>
            <a:ext cx="361049" cy="37377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819948" y="2523125"/>
            <a:ext cx="2226600" cy="19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4905001" y="2523125"/>
            <a:ext cx="3136500" cy="19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branch : การจัดการ branch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80975" y="1054125"/>
            <a:ext cx="420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help branch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80975" y="2077325"/>
            <a:ext cx="420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branch -d &lt;ชื่อ branch&gt;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 rotWithShape="1">
          <a:blip r:embed="rId4">
            <a:alphaModFix/>
          </a:blip>
          <a:srcRect b="0" l="16036" r="0" t="1951"/>
          <a:stretch/>
        </p:blipFill>
        <p:spPr>
          <a:xfrm>
            <a:off x="5164725" y="758700"/>
            <a:ext cx="3870000" cy="4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/>
          <p:nvPr/>
        </p:nvSpPr>
        <p:spPr>
          <a:xfrm>
            <a:off x="2408625" y="1094625"/>
            <a:ext cx="23811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เรียกดู Help ของคำสั่ง branch</a:t>
            </a:r>
            <a:endParaRPr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2408625" y="2509025"/>
            <a:ext cx="23811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ลบ</a:t>
            </a:r>
            <a:r>
              <a:rPr lang="th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branch</a:t>
            </a:r>
            <a:endParaRPr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80975" y="3008950"/>
            <a:ext cx="460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branch -m &lt;ชื่อเดิม&gt; &lt;ชื่อใหม่&gt;</a:t>
            </a:r>
            <a:endParaRPr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2408625" y="3425725"/>
            <a:ext cx="23811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เปลี่ยนชื่อ</a:t>
            </a:r>
            <a:r>
              <a:rPr lang="th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 branch</a:t>
            </a:r>
            <a:endParaRPr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88" name="Google Shape;388;p31"/>
          <p:cNvCxnSpPr/>
          <p:nvPr/>
        </p:nvCxnSpPr>
        <p:spPr>
          <a:xfrm>
            <a:off x="353750" y="1768750"/>
            <a:ext cx="34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9" name="Google Shape;389;p31"/>
          <p:cNvSpPr/>
          <p:nvPr/>
        </p:nvSpPr>
        <p:spPr>
          <a:xfrm flipH="1">
            <a:off x="4869150" y="1083087"/>
            <a:ext cx="360900" cy="373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 txBox="1"/>
          <p:nvPr/>
        </p:nvSpPr>
        <p:spPr>
          <a:xfrm>
            <a:off x="128225" y="4612875"/>
            <a:ext cx="3472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chemeClr val="hlink"/>
                </a:solidFill>
                <a:highlight>
                  <a:schemeClr val="lt2"/>
                </a:highlight>
                <a:latin typeface="Trirong"/>
                <a:ea typeface="Trirong"/>
                <a:cs typeface="Trirong"/>
                <a:sym typeface="Trirong"/>
                <a:hlinkClick r:id="rId5"/>
              </a:rPr>
              <a:t>https://www.nobledesktop.com/learn/git/git-branches</a:t>
            </a:r>
            <a:r>
              <a:rPr lang="th" sz="1000">
                <a:solidFill>
                  <a:srgbClr val="434343"/>
                </a:solidFill>
                <a:highlight>
                  <a:schemeClr val="lt2"/>
                </a:highlight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434343"/>
              </a:solidFill>
              <a:highlight>
                <a:schemeClr val="lt2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merge : รวมงานจาก branch อื่น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215300" y="786300"/>
            <a:ext cx="4622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git checkout / switch ไปยืนรอที่ branch หลักก่อน</a:t>
            </a:r>
            <a:endParaRPr sz="16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614375" y="1246775"/>
            <a:ext cx="3783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merge &lt;ชื่อ branch&gt;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4058575" y="1287275"/>
            <a:ext cx="46224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merge จาก branch ที่ระบุมาสู่ branch หลัก</a:t>
            </a:r>
            <a:endParaRPr sz="16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00" y="1788250"/>
            <a:ext cx="5870649" cy="28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204425" y="842525"/>
            <a:ext cx="88110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Version Control System (VCS)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Software tools that helps in </a:t>
            </a:r>
            <a:r>
              <a:rPr lang="th" sz="1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recording changes made to files</a:t>
            </a: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by keeping a track of modifications done to the code.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lang="th" sz="1600">
                <a:solidFill>
                  <a:schemeClr val="lt1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Tools for Group of developers coding the same project (folder)</a:t>
            </a:r>
            <a:endParaRPr sz="1600">
              <a:solidFill>
                <a:schemeClr val="lt1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(General information Tracker)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คือ Version Control System ตัวหนึ่ง มีจุดเริ่มต้นจาก Linus Trovald (ผู้สร้าง Linux) ต้องการโปรแกรมแทน VCS เดิม(BitKeeper) เพื่อ support บรรดา developer ในการแก้ไข source code ของ Linux kernel ซึ่งเป็นโครงการ Opensource ที่มี developer ร่วมกันทำงาน 5-6 พันคน และเนื่องจาก git เป็น VCS ที่ใช้งานได้ฟรี และมีประสิทธิภาพสูง Git จึงเป็น VCS ได้รับความนิยมในการใช้งานทั่วโลก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https://www.geeksforgeeks.org/version-control-systems/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" name="Google Shape;32;p6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Version Control System &amp; 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3"/>
          <p:cNvGrpSpPr/>
          <p:nvPr/>
        </p:nvGrpSpPr>
        <p:grpSpPr>
          <a:xfrm>
            <a:off x="400050" y="1370625"/>
            <a:ext cx="4769054" cy="2629701"/>
            <a:chOff x="425250" y="1703025"/>
            <a:chExt cx="4769054" cy="2629701"/>
          </a:xfrm>
        </p:grpSpPr>
        <p:pic>
          <p:nvPicPr>
            <p:cNvPr id="405" name="Google Shape;405;p33"/>
            <p:cNvPicPr preferRelativeResize="0"/>
            <p:nvPr/>
          </p:nvPicPr>
          <p:blipFill rotWithShape="1">
            <a:blip r:embed="rId4">
              <a:alphaModFix/>
            </a:blip>
            <a:srcRect b="0" l="0" r="0" t="13874"/>
            <a:stretch/>
          </p:blipFill>
          <p:spPr>
            <a:xfrm>
              <a:off x="425250" y="1703025"/>
              <a:ext cx="4561325" cy="2629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3"/>
            <p:cNvSpPr/>
            <p:nvPr/>
          </p:nvSpPr>
          <p:spPr>
            <a:xfrm flipH="1" rot="10259857">
              <a:off x="4908539" y="2341639"/>
              <a:ext cx="270330" cy="217802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/>
  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 flipH="1" rot="10232888">
              <a:off x="4795147" y="2864820"/>
              <a:ext cx="270371" cy="217746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3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clone : สำเนา remote repo.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365600" y="807725"/>
            <a:ext cx="2570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clone &lt;url&gt;</a:t>
            </a:r>
            <a:endParaRPr sz="2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050" y="3258800"/>
            <a:ext cx="5388049" cy="14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>
            <a:off x="2936075" y="848225"/>
            <a:ext cx="3770700" cy="350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FFFF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copy Remote Repository มาไว้ที่ local </a:t>
            </a:r>
            <a:endParaRPr sz="1600">
              <a:solidFill>
                <a:srgbClr val="FFFFFF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5515375" y="3630700"/>
            <a:ext cx="3372300" cy="15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/>
        </p:nvSpPr>
        <p:spPr>
          <a:xfrm>
            <a:off x="5128625" y="3075725"/>
            <a:ext cx="2767200" cy="252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1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4.</a:t>
            </a:r>
            <a:r>
              <a:rPr i="1" lang="th" sz="11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 cd ไปที่โฟลเดอร์ปลายทางก่อนสั่ง git clone</a:t>
            </a:r>
            <a:endParaRPr i="1" sz="11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1888700" y="1304500"/>
            <a:ext cx="2800800" cy="252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1. เข้าไปที่ </a:t>
            </a:r>
            <a:r>
              <a:rPr i="1" lang="th" sz="900">
                <a:solidFill>
                  <a:schemeClr val="lt1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(web) ของ </a:t>
            </a: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remote repository ที่ต้องการ copy 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5210575" y="1928525"/>
            <a:ext cx="928800" cy="252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2. Click ที่ Code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5128625" y="2502125"/>
            <a:ext cx="1244100" cy="252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3</a:t>
            </a:r>
            <a:r>
              <a:rPr i="1" lang="th" sz="900">
                <a:solidFill>
                  <a:srgbClr val="FFFFFF"/>
                </a:solidFill>
                <a:highlight>
                  <a:srgbClr val="FF00FF"/>
                </a:highlight>
                <a:latin typeface="Trirong"/>
                <a:ea typeface="Trirong"/>
                <a:cs typeface="Trirong"/>
                <a:sym typeface="Trirong"/>
              </a:rPr>
              <a:t>. Click เพื่อ copy URL</a:t>
            </a:r>
            <a:endParaRPr i="1" sz="900">
              <a:solidFill>
                <a:srgbClr val="FFFFFF"/>
              </a:solidFill>
              <a:highlight>
                <a:srgbClr val="FF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7" name="Google Shape;417;p33"/>
          <p:cNvSpPr/>
          <p:nvPr/>
        </p:nvSpPr>
        <p:spPr>
          <a:xfrm flipH="1" rot="5400000">
            <a:off x="7103367" y="3370766"/>
            <a:ext cx="270300" cy="21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rebase : ย้าย base ของ branch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stash : เก็บ working ไว้เรียกใช้ทีหลัง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/>
        </p:nvSpPr>
        <p:spPr>
          <a:xfrm>
            <a:off x="204425" y="147925"/>
            <a:ext cx="861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</a:t>
            </a:r>
            <a:r>
              <a:rPr i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when conflict</a:t>
            </a: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: เมื่อมี Conflict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basic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3104225" y="247950"/>
            <a:ext cx="490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50" y="745900"/>
            <a:ext cx="5143174" cy="40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branch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3104225" y="247950"/>
            <a:ext cx="490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65550"/>
            <a:ext cx="8839198" cy="3125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log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3104225" y="247950"/>
            <a:ext cx="490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" y="750400"/>
            <a:ext cx="5056366" cy="40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/>
          <p:nvPr/>
        </p:nvSpPr>
        <p:spPr>
          <a:xfrm>
            <a:off x="410125" y="1526250"/>
            <a:ext cx="2688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undo..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3104225" y="247950"/>
            <a:ext cx="490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61" name="Google Shape;4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00" y="920700"/>
            <a:ext cx="8424375" cy="29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reset..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104225" y="247950"/>
            <a:ext cx="490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50" y="813150"/>
            <a:ext cx="8325974" cy="35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push &amp; pull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3485225" y="247950"/>
            <a:ext cx="47487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0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https://www.atlassian.com/git/tutorials/atlassian-git-cheatsheet</a:t>
            </a:r>
            <a:r>
              <a:rPr b="1" lang="th" sz="1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75" name="Google Shape;4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75" y="736950"/>
            <a:ext cx="7929276" cy="2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 rotWithShape="1">
          <a:blip r:embed="rId6">
            <a:alphaModFix/>
          </a:blip>
          <a:srcRect b="4680" l="0" r="0" t="0"/>
          <a:stretch/>
        </p:blipFill>
        <p:spPr>
          <a:xfrm>
            <a:off x="461675" y="3581850"/>
            <a:ext cx="7929274" cy="1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>
            <a:off x="204425" y="763350"/>
            <a:ext cx="43677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https://git-scm.com/downloads</a:t>
            </a:r>
            <a:r>
              <a:rPr b="1"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Download git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5" y="1239875"/>
            <a:ext cx="4005601" cy="28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/>
        </p:nvSpPr>
        <p:spPr>
          <a:xfrm>
            <a:off x="4572125" y="763350"/>
            <a:ext cx="44775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2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6"/>
              </a:rPr>
              <a:t>https://sourceforge.net/projects/git-osx-installer/</a:t>
            </a:r>
            <a:r>
              <a:rPr b="1" lang="th" sz="12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7">
            <a:alphaModFix/>
          </a:blip>
          <a:srcRect b="10936" l="0" r="0" t="0"/>
          <a:stretch/>
        </p:blipFill>
        <p:spPr>
          <a:xfrm>
            <a:off x="4724350" y="1189463"/>
            <a:ext cx="3906150" cy="30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7"/>
          <p:cNvCxnSpPr/>
          <p:nvPr/>
        </p:nvCxnSpPr>
        <p:spPr>
          <a:xfrm flipH="1">
            <a:off x="4391350" y="1006875"/>
            <a:ext cx="24300" cy="3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/>
        </p:nvSpPr>
        <p:spPr>
          <a:xfrm>
            <a:off x="5051550" y="4036650"/>
            <a:ext cx="1795200" cy="55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Mac OS X</a:t>
            </a:r>
            <a:endParaRPr b="1" sz="2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1147725" y="4005550"/>
            <a:ext cx="1795200" cy="55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Windows</a:t>
            </a:r>
            <a:endParaRPr b="1" sz="2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/>
        </p:nvSpPr>
        <p:spPr>
          <a:xfrm>
            <a:off x="761225" y="2095700"/>
            <a:ext cx="7613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solidFill>
                  <a:schemeClr val="lt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[ subject ]</a:t>
            </a:r>
            <a:endParaRPr sz="6000">
              <a:solidFill>
                <a:schemeClr val="lt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125" y="936200"/>
            <a:ext cx="5625824" cy="26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150" y="1591638"/>
            <a:ext cx="5601799" cy="208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/>
          <p:nvPr/>
        </p:nvSpPr>
        <p:spPr>
          <a:xfrm>
            <a:off x="4621925" y="733700"/>
            <a:ext cx="4427700" cy="40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 txBox="1"/>
          <p:nvPr/>
        </p:nvSpPr>
        <p:spPr>
          <a:xfrm>
            <a:off x="230500" y="127938"/>
            <a:ext cx="7613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หัวข้อ</a:t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77200" y="733700"/>
            <a:ext cx="4427700" cy="40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 txBox="1"/>
          <p:nvPr/>
        </p:nvSpPr>
        <p:spPr>
          <a:xfrm>
            <a:off x="230500" y="603350"/>
            <a:ext cx="41211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What is Git?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Download &amp; Setup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Basic file/folder command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Git Bash / Terminal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Repository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local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remote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Normal workflow with Git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Stage in Git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i="1" lang="th" sz="2000">
                <a:solidFill>
                  <a:srgbClr val="434343"/>
                </a:solidFill>
                <a:highlight>
                  <a:schemeClr val="accent6"/>
                </a:highlight>
                <a:latin typeface="Prompt"/>
                <a:ea typeface="Prompt"/>
                <a:cs typeface="Prompt"/>
                <a:sym typeface="Prompt"/>
              </a:rPr>
              <a:t>workspace</a:t>
            </a:r>
            <a:endParaRPr i="1" sz="2000">
              <a:solidFill>
                <a:srgbClr val="434343"/>
              </a:solidFill>
              <a:highlight>
                <a:schemeClr val="accent6"/>
              </a:highlight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i="1" lang="th" sz="2000">
                <a:solidFill>
                  <a:srgbClr val="434343"/>
                </a:solidFill>
                <a:highlight>
                  <a:schemeClr val="accent6"/>
                </a:highlight>
                <a:latin typeface="Prompt"/>
                <a:ea typeface="Prompt"/>
                <a:cs typeface="Prompt"/>
                <a:sym typeface="Prompt"/>
              </a:rPr>
              <a:t>index</a:t>
            </a:r>
            <a:endParaRPr i="1" sz="2000">
              <a:solidFill>
                <a:srgbClr val="434343"/>
              </a:solidFill>
              <a:highlight>
                <a:schemeClr val="accent6"/>
              </a:highlight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i="1" lang="th" sz="2000">
                <a:solidFill>
                  <a:srgbClr val="434343"/>
                </a:solidFill>
                <a:highlight>
                  <a:schemeClr val="accent6"/>
                </a:highlight>
                <a:latin typeface="Prompt"/>
                <a:ea typeface="Prompt"/>
                <a:cs typeface="Prompt"/>
                <a:sym typeface="Prompt"/>
              </a:rPr>
              <a:t>local repository</a:t>
            </a:r>
            <a:endParaRPr i="1" sz="2000">
              <a:solidFill>
                <a:srgbClr val="434343"/>
              </a:solidFill>
              <a:highlight>
                <a:schemeClr val="accent6"/>
              </a:highlight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mpt"/>
              <a:buChar char="○"/>
            </a:pPr>
            <a:r>
              <a:rPr i="1" lang="th" sz="2000">
                <a:solidFill>
                  <a:srgbClr val="666666"/>
                </a:solidFill>
                <a:latin typeface="Prompt"/>
                <a:ea typeface="Prompt"/>
                <a:cs typeface="Prompt"/>
                <a:sym typeface="Prompt"/>
              </a:rPr>
              <a:t>remote repository</a:t>
            </a:r>
            <a:endParaRPr i="1" sz="2000">
              <a:solidFill>
                <a:srgbClr val="666666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mpt"/>
              <a:buChar char="○"/>
            </a:pPr>
            <a:r>
              <a:rPr i="1" lang="th" sz="2000">
                <a:solidFill>
                  <a:srgbClr val="666666"/>
                </a:solidFill>
                <a:latin typeface="Prompt"/>
                <a:ea typeface="Prompt"/>
                <a:cs typeface="Prompt"/>
                <a:sym typeface="Prompt"/>
              </a:rPr>
              <a:t>stash</a:t>
            </a:r>
            <a:endParaRPr i="1" sz="2000">
              <a:solidFill>
                <a:srgbClr val="666666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506" name="Google Shape;506;p47"/>
          <p:cNvPicPr preferRelativeResize="0"/>
          <p:nvPr/>
        </p:nvPicPr>
        <p:blipFill rotWithShape="1">
          <a:blip r:embed="rId4">
            <a:alphaModFix/>
          </a:blip>
          <a:srcRect b="17546" l="0" r="0" t="0"/>
          <a:stretch/>
        </p:blipFill>
        <p:spPr>
          <a:xfrm>
            <a:off x="8374650" y="169350"/>
            <a:ext cx="562600" cy="4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/>
          <p:nvPr/>
        </p:nvSpPr>
        <p:spPr>
          <a:xfrm>
            <a:off x="4775225" y="603350"/>
            <a:ext cx="41211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start project with Git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new from local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existing project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○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new from remote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mpt"/>
              <a:buChar char="●"/>
            </a:pPr>
            <a:r>
              <a:rPr lang="th" sz="20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Undo changes</a:t>
            </a:r>
            <a:endParaRPr sz="20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/>
        </p:nvSpPr>
        <p:spPr>
          <a:xfrm>
            <a:off x="204425" y="768650"/>
            <a:ext cx="41424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Based on </a:t>
            </a:r>
            <a:r>
              <a:rPr b="1" lang="th" sz="16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Bash</a:t>
            </a:r>
            <a:endParaRPr b="1" sz="16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pwd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ls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cd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mkdir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rmdir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cat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echo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pipe ( | ) and re-direction ( &gt; )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mv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cp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nano (text editor)</a:t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13" name="Google Shape;513;p48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Basic File / Folder Command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514" name="Google Shape;514;p48"/>
          <p:cNvCxnSpPr/>
          <p:nvPr/>
        </p:nvCxnSpPr>
        <p:spPr>
          <a:xfrm>
            <a:off x="3627400" y="1074950"/>
            <a:ext cx="0" cy="335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5" name="Google Shape;515;p48"/>
          <p:cNvSpPr txBox="1"/>
          <p:nvPr/>
        </p:nvSpPr>
        <p:spPr>
          <a:xfrm>
            <a:off x="3691225" y="768650"/>
            <a:ext cx="51300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https://www.educative.io/blog/bash-shell-command-cheat-sheet</a:t>
            </a:r>
            <a:r>
              <a:rPr lang="th" sz="12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2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undo diagram</a:t>
            </a:r>
            <a:endParaRPr b="1"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21" name="Google Shape;5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650" y="55650"/>
            <a:ext cx="5023049" cy="4978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3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"/>
          <p:cNvSpPr txBox="1"/>
          <p:nvPr/>
        </p:nvSpPr>
        <p:spPr>
          <a:xfrm>
            <a:off x="204425" y="773200"/>
            <a:ext cx="85293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[ หลังแก้ไข code, ไฟล์, โฟลเดอร์ ของ Project ]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เมื่อพร้อมจะ commit สั่ง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add .</a:t>
            </a: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หรือ git add &lt;filename list&gt;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-----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ลอง </a:t>
            </a: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status</a:t>
            </a: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เพื่อดูสถานะ (ทั้งก่อนและหลัง git add)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27" name="Google Shape;527;p50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Staging : git add .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/>
        </p:nvSpPr>
        <p:spPr>
          <a:xfrm>
            <a:off x="204425" y="773200"/>
            <a:ext cx="85293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[ เมื่อ staging พร้อม ]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สั่ง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commit -m “the commit message”</a:t>
            </a: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-----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ลอง </a:t>
            </a: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status</a:t>
            </a: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เพื่อดูสถานะ (ทั้งก่อนและหลัง git commit)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---- 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ลอง </a:t>
            </a: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log</a:t>
            </a:r>
            <a:r>
              <a:rPr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เพื่อดูรายละเอียดของ Head (index)</a:t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33" name="Google Shape;533;p51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Commit : git commit -m “the message”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Register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: github.com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11496" l="0" r="0" t="7255"/>
          <a:stretch/>
        </p:blipFill>
        <p:spPr>
          <a:xfrm>
            <a:off x="251475" y="793375"/>
            <a:ext cx="7425974" cy="26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 rot="1478124">
            <a:off x="7510115" y="1200046"/>
            <a:ext cx="549848" cy="41036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50" y="1521475"/>
            <a:ext cx="4937900" cy="3199626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3600000" dist="85725">
              <a:srgbClr val="F3F3F3">
                <a:alpha val="95000"/>
              </a:srgbClr>
            </a:outerShdw>
          </a:effectLst>
        </p:spPr>
      </p:pic>
      <p:sp>
        <p:nvSpPr>
          <p:cNvPr id="53" name="Google Shape;53;p8"/>
          <p:cNvSpPr/>
          <p:nvPr/>
        </p:nvSpPr>
        <p:spPr>
          <a:xfrm rot="-1875">
            <a:off x="2144725" y="2599775"/>
            <a:ext cx="549900" cy="26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rot="-1875">
            <a:off x="2144725" y="3231800"/>
            <a:ext cx="549900" cy="26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-1875">
            <a:off x="2144725" y="3810025"/>
            <a:ext cx="549900" cy="26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204425" y="768650"/>
            <a:ext cx="87966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Command Line Interface (CLI) </a:t>
            </a:r>
            <a:endParaRPr b="1"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vs. GUI (Graphic User Interface)</a:t>
            </a:r>
            <a:endParaRPr b="1" sz="20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Git command with</a:t>
            </a:r>
            <a:endParaRPr sz="2000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* Linux : </a:t>
            </a:r>
            <a:r>
              <a:rPr lang="th" sz="20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Bash Shell</a:t>
            </a:r>
            <a:endParaRPr sz="20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* Mac OS : </a:t>
            </a:r>
            <a:r>
              <a:rPr lang="th" sz="20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Bash Shell / Z Shell</a:t>
            </a:r>
            <a:endParaRPr sz="20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* MS Windows : </a:t>
            </a:r>
            <a:endParaRPr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- CMD (from history… </a:t>
            </a:r>
            <a:endParaRPr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MS DOS Prompt)</a:t>
            </a:r>
            <a:endParaRPr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- PowerShell ( &gt; windows 7)</a:t>
            </a:r>
            <a:endParaRPr sz="2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20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Bash Shell</a:t>
            </a:r>
            <a:r>
              <a:rPr lang="th" sz="2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from </a:t>
            </a:r>
            <a:r>
              <a:rPr lang="th" sz="2000">
                <a:solidFill>
                  <a:srgbClr val="434343"/>
                </a:solidFill>
                <a:highlight>
                  <a:srgbClr val="00FF00"/>
                </a:highlight>
                <a:latin typeface="Trirong"/>
                <a:ea typeface="Trirong"/>
                <a:cs typeface="Trirong"/>
                <a:sym typeface="Trirong"/>
              </a:rPr>
              <a:t>Git Bash</a:t>
            </a:r>
            <a:endParaRPr>
              <a:solidFill>
                <a:srgbClr val="434343"/>
              </a:solidFill>
              <a:highlight>
                <a:srgbClr val="00FF00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The Terminal ( OS )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95675" y="817650"/>
            <a:ext cx="5793300" cy="76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 b="14755" l="0" r="0" t="0"/>
          <a:stretch/>
        </p:blipFill>
        <p:spPr>
          <a:xfrm>
            <a:off x="4612325" y="2392900"/>
            <a:ext cx="3866399" cy="22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5">
            <a:alphaModFix/>
          </a:blip>
          <a:srcRect b="29066" l="848" r="473" t="1445"/>
          <a:stretch/>
        </p:blipFill>
        <p:spPr>
          <a:xfrm>
            <a:off x="4988588" y="891125"/>
            <a:ext cx="3019724" cy="13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6992475" y="1579350"/>
            <a:ext cx="1795200" cy="55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Mac OS X</a:t>
            </a:r>
            <a:endParaRPr b="1" sz="2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7140400" y="3065250"/>
            <a:ext cx="1795200" cy="55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Windows</a:t>
            </a:r>
            <a:endParaRPr b="1" sz="24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VSCode : terminal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5" y="814650"/>
            <a:ext cx="5380224" cy="3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>
            <a:off x="1068325" y="2235700"/>
            <a:ext cx="4591800" cy="179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3431350" y="2921950"/>
            <a:ext cx="15564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Terminal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5838475" y="884200"/>
            <a:ext cx="3134100" cy="1457700"/>
          </a:xfrm>
          <a:prstGeom prst="roundRect">
            <a:avLst>
              <a:gd fmla="val 722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latin typeface="Roboto Mono"/>
                <a:ea typeface="Roboto Mono"/>
                <a:cs typeface="Roboto Mono"/>
                <a:sym typeface="Roboto Mono"/>
              </a:rPr>
              <a:t>Shortcut Keys</a:t>
            </a:r>
            <a:endParaRPr u="sng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chemeClr val="accent6"/>
                </a:highlight>
                <a:latin typeface="Roboto Mono"/>
                <a:ea typeface="Roboto Mono"/>
                <a:cs typeface="Roboto Mono"/>
                <a:sym typeface="Roboto Mono"/>
              </a:rPr>
              <a:t>CTRL+J</a:t>
            </a:r>
            <a:r>
              <a:rPr lang="th">
                <a:latin typeface="Roboto Mono"/>
                <a:ea typeface="Roboto Mono"/>
                <a:cs typeface="Roboto Mono"/>
                <a:sym typeface="Roboto Mono"/>
              </a:rPr>
              <a:t> : เปิด / ปิด Terminal</a:t>
            </a:r>
            <a:br>
              <a:rPr lang="th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th">
                <a:highlight>
                  <a:schemeClr val="accent6"/>
                </a:highlight>
                <a:latin typeface="Roboto Mono"/>
                <a:ea typeface="Roboto Mono"/>
                <a:cs typeface="Roboto Mono"/>
                <a:sym typeface="Roboto Mono"/>
              </a:rPr>
              <a:t>CTRL+Shift+C</a:t>
            </a:r>
            <a:r>
              <a:rPr lang="th"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Roboto Mono"/>
                <a:ea typeface="Roboto Mono"/>
                <a:cs typeface="Roboto Mono"/>
                <a:sym typeface="Roboto Mono"/>
              </a:rPr>
              <a:t>เปิด external Terminal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5">
            <a:alphaModFix/>
          </a:blip>
          <a:srcRect b="13048" l="65438" r="0" t="59521"/>
          <a:stretch/>
        </p:blipFill>
        <p:spPr>
          <a:xfrm>
            <a:off x="5882825" y="2633587"/>
            <a:ext cx="3134102" cy="139911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7145725" y="4292875"/>
            <a:ext cx="1110600" cy="461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เปลี่ยน default shell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0"/>
          <p:cNvSpPr/>
          <p:nvPr/>
        </p:nvSpPr>
        <p:spPr>
          <a:xfrm rot="5400000">
            <a:off x="7540525" y="3966800"/>
            <a:ext cx="300600" cy="2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VSCode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: terminal settings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5" y="779300"/>
            <a:ext cx="4201949" cy="16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98925"/>
            <a:ext cx="6682024" cy="1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/>
          <p:nvPr/>
        </p:nvSpPr>
        <p:spPr>
          <a:xfrm>
            <a:off x="1597900" y="2029900"/>
            <a:ext cx="2611800" cy="36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6225" y="3982575"/>
            <a:ext cx="3010200" cy="56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 rot="10798125">
            <a:off x="204425" y="4111722"/>
            <a:ext cx="549900" cy="30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10798125">
            <a:off x="996825" y="2057947"/>
            <a:ext cx="549900" cy="30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4930450" y="884200"/>
            <a:ext cx="4042200" cy="1457700"/>
          </a:xfrm>
          <a:prstGeom prst="roundRect">
            <a:avLst>
              <a:gd fmla="val 722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latin typeface="Roboto Mono"/>
                <a:ea typeface="Roboto Mono"/>
                <a:cs typeface="Roboto Mono"/>
                <a:sym typeface="Roboto Mono"/>
              </a:rPr>
              <a:t>Shortcut Keys</a:t>
            </a:r>
            <a:endParaRPr u="sng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chemeClr val="accent6"/>
                </a:highlight>
                <a:latin typeface="Roboto Mono"/>
                <a:ea typeface="Roboto Mono"/>
                <a:cs typeface="Roboto Mono"/>
                <a:sym typeface="Roboto Mono"/>
              </a:rPr>
              <a:t>CTRL+Shift+P</a:t>
            </a:r>
            <a:r>
              <a:rPr lang="th">
                <a:latin typeface="Roboto Mono"/>
                <a:ea typeface="Roboto Mono"/>
                <a:cs typeface="Roboto Mono"/>
                <a:sym typeface="Roboto Mono"/>
              </a:rPr>
              <a:t> : พิมพ์คำสั่งใน VSCode</a:t>
            </a:r>
            <a:br>
              <a:rPr lang="th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th">
                <a:highlight>
                  <a:schemeClr val="accent6"/>
                </a:highlight>
                <a:latin typeface="Roboto Mono"/>
                <a:ea typeface="Roboto Mono"/>
                <a:cs typeface="Roboto Mono"/>
                <a:sym typeface="Roboto Mono"/>
              </a:rPr>
              <a:t>CTRL+K,CTRL+S</a:t>
            </a:r>
            <a:r>
              <a:rPr lang="th">
                <a:latin typeface="Roboto Mono"/>
                <a:ea typeface="Roboto Mono"/>
                <a:cs typeface="Roboto Mono"/>
                <a:sym typeface="Roboto Mono"/>
              </a:rPr>
              <a:t> : ตั้ง shortcut-key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/>
        </p:nvSpPr>
        <p:spPr>
          <a:xfrm>
            <a:off x="204425" y="773200"/>
            <a:ext cx="83949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…หลังติดตั้ง git (และ register ที่ github.com แล้ว)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config --global user.name “ชื่อ user”</a:t>
            </a:r>
            <a:endParaRPr sz="24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400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config --global user.email “email ที่ลงทะเบียน”</a:t>
            </a:r>
            <a:endParaRPr sz="2400"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พิมพ์คำสั่ง</a:t>
            </a:r>
            <a:endParaRPr i="1" u="sng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lang="th">
                <a:solidFill>
                  <a:srgbClr val="434343"/>
                </a:solidFill>
                <a:highlight>
                  <a:schemeClr val="accent6"/>
                </a:highlight>
                <a:latin typeface="Trirong"/>
                <a:ea typeface="Trirong"/>
                <a:cs typeface="Trirong"/>
                <a:sym typeface="Trirong"/>
              </a:rPr>
              <a:t>git config --global -l</a:t>
            </a:r>
            <a:endParaRPr>
              <a:solidFill>
                <a:srgbClr val="434343"/>
              </a:solidFill>
              <a:highlight>
                <a:schemeClr val="accent6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i="1"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เพื่อดูสิ่งที่ config</a:t>
            </a:r>
            <a:endParaRPr i="1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Setup : git config ( ทำรอบแรกรอบเดียว )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18920" l="0" r="0" t="9028"/>
          <a:stretch/>
        </p:blipFill>
        <p:spPr>
          <a:xfrm>
            <a:off x="3200050" y="2743200"/>
            <a:ext cx="4921900" cy="19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 rot="10798545">
            <a:off x="2545600" y="3648563"/>
            <a:ext cx="708600" cy="30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133175" y="4343400"/>
            <a:ext cx="1963200" cy="36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 rot="10798125">
            <a:off x="2550125" y="4371447"/>
            <a:ext cx="549900" cy="30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